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Nunito"/>
      <p:regular r:id="rId51"/>
      <p:bold r:id="rId52"/>
      <p:italic r:id="rId53"/>
      <p:boldItalic r:id="rId54"/>
    </p:embeddedFont>
    <p:embeddedFont>
      <p:font typeface="Maven Pro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70">
          <p15:clr>
            <a:srgbClr val="9AA0A6"/>
          </p15:clr>
        </p15:guide>
        <p15:guide id="2" pos="5868">
          <p15:clr>
            <a:srgbClr val="9AA0A6"/>
          </p15:clr>
        </p15:guide>
        <p15:guide id="3" orient="horz" pos="1571">
          <p15:clr>
            <a:srgbClr val="A4A3A4"/>
          </p15:clr>
        </p15:guide>
      </p15:sldGuideLst>
    </p:ext>
    <p:ext uri="GoogleSlidesCustomDataVersion2">
      <go:slidesCustomData xmlns:go="http://customooxmlschemas.google.com/" r:id="rId57" roundtripDataSignature="AMtx7miB34fjYZqvAxlfmxlWMAqs9J+8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70" orient="horz"/>
        <p:guide pos="5868"/>
        <p:guide pos="15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6.xml"/><Relationship Id="rId55" Type="http://schemas.openxmlformats.org/officeDocument/2006/relationships/font" Target="fonts/MavenPro-regular.fntdata"/><Relationship Id="rId10" Type="http://schemas.openxmlformats.org/officeDocument/2006/relationships/slide" Target="slides/slide5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b1722dfc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31b1722dfc0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b1722dfc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31b1722dfc0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b1722dfc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1b1722dfc0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b1722dfc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1b1722dfc0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b1722dfc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31b1722dfc0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b1722dfc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1b1722dfc0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b1722dfc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31b1722dfc0_0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b1722dfc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31b1722dfc0_0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b1722dfc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31b1722dfc0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b1722dfc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31b1722dfc0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3a8d4be09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Change </a:t>
            </a:r>
            <a:endParaRPr/>
          </a:p>
        </p:txBody>
      </p:sp>
      <p:sp>
        <p:nvSpPr>
          <p:cNvPr id="79" name="Google Shape;79;gf3a8d4be09_2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b1722dfc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31b1722dfc0_0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b1722dfc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31b1722dfc0_0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b1722dfc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31b1722dfc0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b1722dfc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31b1722dfc0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b1722dfc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31b1722dfc0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b1722dfc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31b1722dfc0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b1722dfc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31b1722dfc0_0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b1722dfc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31b1722dfc0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b1722dfc0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31b1722dfc0_0_4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b1722dfc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31b1722dfc0_0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b1722dfc0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31b1722dfc0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b1722dfc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31b1722dfc0_0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b1722dfc0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31b1722dfc0_0_4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b1722dfc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31b1722dfc0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Keep observations </a:t>
            </a:r>
            <a:endParaRPr/>
          </a:p>
        </p:txBody>
      </p:sp>
      <p:sp>
        <p:nvSpPr>
          <p:cNvPr id="489" name="Google Shape;48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graphical </a:t>
            </a:r>
            <a:endParaRPr/>
          </a:p>
        </p:txBody>
      </p:sp>
      <p:sp>
        <p:nvSpPr>
          <p:cNvPr id="497" name="Google Shape;497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b1722dfc0_0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31b1722dfc0_0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graphical </a:t>
            </a:r>
            <a:endParaRPr/>
          </a:p>
        </p:txBody>
      </p:sp>
      <p:sp>
        <p:nvSpPr>
          <p:cNvPr id="507" name="Google Shape;507;g31b1722dfc0_0_4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b1722dfc0_0_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1b1722dfc0_0_4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graphical </a:t>
            </a:r>
            <a:endParaRPr/>
          </a:p>
        </p:txBody>
      </p:sp>
      <p:sp>
        <p:nvSpPr>
          <p:cNvPr id="517" name="Google Shape;517;g31b1722dfc0_0_4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b1722dfc0_0_5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31b1722dfc0_0_5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graphical </a:t>
            </a:r>
            <a:endParaRPr/>
          </a:p>
        </p:txBody>
      </p:sp>
      <p:sp>
        <p:nvSpPr>
          <p:cNvPr id="527" name="Google Shape;527;g31b1722dfc0_0_5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b1722dfc0_0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31b1722dfc0_0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graphical </a:t>
            </a:r>
            <a:endParaRPr/>
          </a:p>
        </p:txBody>
      </p:sp>
      <p:sp>
        <p:nvSpPr>
          <p:cNvPr id="537" name="Google Shape;537;g31b1722dfc0_0_5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3a8d4be09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f3a8d4be09_2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1b1722dfc0_0_5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31b1722dfc0_0_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Add graphical </a:t>
            </a:r>
            <a:endParaRPr/>
          </a:p>
        </p:txBody>
      </p:sp>
      <p:sp>
        <p:nvSpPr>
          <p:cNvPr id="547" name="Google Shape;547;g31b1722dfc0_0_5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1722dfc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31b1722dfc0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b1722dfc0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31b1722dfc0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b1722df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EDA is used for </a:t>
            </a:r>
            <a:r>
              <a:rPr b="1" lang="en-US" sz="1200"/>
              <a:t>seeing what the data can tell us before the modeling task</a:t>
            </a:r>
            <a:r>
              <a:rPr lang="en-US" sz="120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Change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31b1722dfc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body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f3a8d4be09_2_86"/>
          <p:cNvSpPr/>
          <p:nvPr/>
        </p:nvSpPr>
        <p:spPr>
          <a:xfrm>
            <a:off x="0" y="3"/>
            <a:ext cx="12192000" cy="8193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gf3a8d4be09_2_86"/>
          <p:cNvSpPr txBox="1"/>
          <p:nvPr>
            <p:ph type="title"/>
          </p:nvPr>
        </p:nvSpPr>
        <p:spPr>
          <a:xfrm>
            <a:off x="228600" y="187044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gf3a8d4be09_2_86"/>
          <p:cNvSpPr txBox="1"/>
          <p:nvPr>
            <p:ph idx="12" type="sldNum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" name="Google Shape;25;gf3a8d4be09_2_86"/>
          <p:cNvCxnSpPr/>
          <p:nvPr/>
        </p:nvCxnSpPr>
        <p:spPr>
          <a:xfrm>
            <a:off x="0" y="6457951"/>
            <a:ext cx="960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6_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1"/>
          <p:cNvSpPr/>
          <p:nvPr/>
        </p:nvSpPr>
        <p:spPr>
          <a:xfrm>
            <a:off x="0" y="13"/>
            <a:ext cx="12192000" cy="819151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1"/>
          <p:cNvSpPr txBox="1"/>
          <p:nvPr>
            <p:ph type="title"/>
          </p:nvPr>
        </p:nvSpPr>
        <p:spPr>
          <a:xfrm>
            <a:off x="228600" y="184714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2" type="sldNum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61"/>
          <p:cNvCxnSpPr/>
          <p:nvPr/>
        </p:nvCxnSpPr>
        <p:spPr>
          <a:xfrm>
            <a:off x="13" y="6457951"/>
            <a:ext cx="960845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0"/>
          <p:cNvSpPr txBox="1"/>
          <p:nvPr>
            <p:ph type="title"/>
          </p:nvPr>
        </p:nvSpPr>
        <p:spPr>
          <a:xfrm>
            <a:off x="831851" y="170975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0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4"/>
          <p:cNvSpPr txBox="1"/>
          <p:nvPr>
            <p:ph idx="1" type="body"/>
          </p:nvPr>
        </p:nvSpPr>
        <p:spPr>
          <a:xfrm>
            <a:off x="5183188" y="98743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5" name="Google Shape;45;p44"/>
          <p:cNvSpPr txBox="1"/>
          <p:nvPr>
            <p:ph idx="2" type="body"/>
          </p:nvPr>
        </p:nvSpPr>
        <p:spPr>
          <a:xfrm>
            <a:off x="839788" y="205740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9pPr>
          </a:lstStyle>
          <a:p/>
        </p:txBody>
      </p:sp>
      <p:sp>
        <p:nvSpPr>
          <p:cNvPr id="46" name="Google Shape;46;p4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5"/>
          <p:cNvSpPr/>
          <p:nvPr>
            <p:ph idx="2" type="pic"/>
          </p:nvPr>
        </p:nvSpPr>
        <p:spPr>
          <a:xfrm>
            <a:off x="5183188" y="98743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45"/>
          <p:cNvSpPr txBox="1"/>
          <p:nvPr>
            <p:ph idx="1" type="body"/>
          </p:nvPr>
        </p:nvSpPr>
        <p:spPr>
          <a:xfrm>
            <a:off x="839788" y="2057403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/>
            </a:lvl9pPr>
          </a:lstStyle>
          <a:p/>
        </p:txBody>
      </p:sp>
      <p:sp>
        <p:nvSpPr>
          <p:cNvPr id="53" name="Google Shape;53;p4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6"/>
          <p:cNvSpPr txBox="1"/>
          <p:nvPr>
            <p:ph idx="1" type="body"/>
          </p:nvPr>
        </p:nvSpPr>
        <p:spPr>
          <a:xfrm rot="5400000">
            <a:off x="3920333" y="-1256507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 txBox="1"/>
          <p:nvPr>
            <p:ph type="title"/>
          </p:nvPr>
        </p:nvSpPr>
        <p:spPr>
          <a:xfrm rot="5400000">
            <a:off x="7133442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7"/>
          <p:cNvSpPr txBox="1"/>
          <p:nvPr>
            <p:ph idx="1" type="body"/>
          </p:nvPr>
        </p:nvSpPr>
        <p:spPr>
          <a:xfrm rot="5400000">
            <a:off x="1799442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title"/>
          </p:nvPr>
        </p:nvSpPr>
        <p:spPr>
          <a:xfrm>
            <a:off x="838200" y="365125"/>
            <a:ext cx="105156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000">
                <a:latin typeface="Maven Pro"/>
                <a:ea typeface="Maven Pro"/>
                <a:cs typeface="Maven Pro"/>
                <a:sym typeface="Maven Pro"/>
              </a:rPr>
              <a:t>Optimization of Machine Downtime</a:t>
            </a:r>
            <a:endParaRPr/>
          </a:p>
        </p:txBody>
      </p:sp>
      <p:sp>
        <p:nvSpPr>
          <p:cNvPr id="73" name="Google Shape;73;p1"/>
          <p:cNvSpPr txBox="1"/>
          <p:nvPr>
            <p:ph idx="1" type="body"/>
          </p:nvPr>
        </p:nvSpPr>
        <p:spPr>
          <a:xfrm>
            <a:off x="1300900" y="2409925"/>
            <a:ext cx="100530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/>
          <a:p>
            <a:pPr indent="-368300" lvl="0" marL="4572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A system or equipment unexpectedly stops working due to unforeseen events</a:t>
            </a:r>
            <a:endParaRPr sz="2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Disrupts the normal workflow and production processes</a:t>
            </a:r>
            <a:endParaRPr sz="2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Affects the operational efficiency</a:t>
            </a:r>
            <a:endParaRPr sz="2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2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242944" y="860611"/>
            <a:ext cx="3537600" cy="4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6508" y="11637873"/>
            <a:ext cx="158226" cy="163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60DigiTMG Reviews - 52 Reviews of 360digitmg.com | Sitejabber" id="76" name="Google Shape;7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1545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b1722dfc0_0_92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g31b1722dfc0_0_92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g31b1722dfc0_0_92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1b1722dfc0_0_92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1b1722dfc0_0_92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1b1722dfc0_0_92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167" name="Google Shape;167;g31b1722dfc0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1b1722dfc0_0_92"/>
          <p:cNvSpPr txBox="1"/>
          <p:nvPr/>
        </p:nvSpPr>
        <p:spPr>
          <a:xfrm>
            <a:off x="1731950" y="921400"/>
            <a:ext cx="89721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Coolant Pressure</a:t>
            </a:r>
            <a:endParaRPr b="1" sz="3366">
              <a:solidFill>
                <a:schemeClr val="dk1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9" name="Google Shape;169;g31b1722dfc0_0_92"/>
          <p:cNvSpPr txBox="1"/>
          <p:nvPr/>
        </p:nvSpPr>
        <p:spPr>
          <a:xfrm>
            <a:off x="548325" y="2076425"/>
            <a:ext cx="30000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Mean : 4.95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Median : 4.94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 : 8 modes : 4.566854, 4.842521, 5.567857, 5.918357, 6.560332, 6.839413, 6.863944, 6.893182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Variance : 0.9947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Standard Deviation : 0.997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Range :  11.025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Skewness : 0.147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Kurtosis  :  1.169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0" name="Google Shape;170;g31b1722dfc0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6200" y="1922950"/>
            <a:ext cx="7743350" cy="398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b1722dfc0_0_134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31b1722dfc0_0_134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g31b1722dfc0_0_134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1b1722dfc0_0_134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1b1722dfc0_0_134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1b1722dfc0_0_134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181" name="Google Shape;181;g31b1722dfc0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1b1722dfc0_0_134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Symmetric Distribution </a:t>
            </a:r>
            <a:r>
              <a:rPr lang="en-US" sz="1500">
                <a:solidFill>
                  <a:schemeClr val="dk1"/>
                </a:solidFill>
              </a:rPr>
              <a:t>: Mean (4.95) ≈ Median (4.94); slight positive skew (0.147).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                                   Outliers have minimal impact.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Operational Clusters </a:t>
            </a:r>
            <a:r>
              <a:rPr lang="en-US" sz="1500">
                <a:solidFill>
                  <a:schemeClr val="dk1"/>
                </a:solidFill>
              </a:rPr>
              <a:t>: Eight modes suggest specific tasks or phases.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Consistency </a:t>
            </a:r>
            <a:r>
              <a:rPr lang="en-US" sz="1500">
                <a:solidFill>
                  <a:schemeClr val="dk1"/>
                </a:solidFill>
              </a:rPr>
              <a:t>: Narrow spread; variance (0.995) and standard deviation (0.997) are low.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Wide Range </a:t>
            </a:r>
            <a:r>
              <a:rPr lang="en-US" sz="1500">
                <a:solidFill>
                  <a:schemeClr val="dk1"/>
                </a:solidFill>
              </a:rPr>
              <a:t>: High range (11.025) indicates occasional extreme conditions.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Leptokurtic Distribution </a:t>
            </a:r>
            <a:r>
              <a:rPr lang="en-US" sz="1500">
                <a:solidFill>
                  <a:schemeClr val="dk1"/>
                </a:solidFill>
              </a:rPr>
              <a:t>: Frequent values near the mean with fewer extremes        (Kurtosis: 1.169).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3" name="Google Shape;183;g31b1722dfc0_0_134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Extreme Conditions </a:t>
            </a:r>
            <a:r>
              <a:rPr lang="en-US" sz="1500">
                <a:solidFill>
                  <a:schemeClr val="dk1"/>
                </a:solidFill>
              </a:rPr>
              <a:t>: Investigate and address extreme operations (range: 11.025) to reduce maintenance costs and increase machinery lifespan.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Stable Operations </a:t>
            </a:r>
            <a:r>
              <a:rPr lang="en-US" sz="1500">
                <a:solidFill>
                  <a:schemeClr val="dk1"/>
                </a:solidFill>
              </a:rPr>
              <a:t>: Low spread indicates a stable environment, simplifying monitoring and performance regulation.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Anomalies </a:t>
            </a:r>
            <a:r>
              <a:rPr lang="en-US" sz="1500">
                <a:solidFill>
                  <a:schemeClr val="dk1"/>
                </a:solidFill>
              </a:rPr>
              <a:t>: Analyze extremes for potential machinery errors; correct to maximize efficiency.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High Pressure &amp; Downtime </a:t>
            </a:r>
            <a:r>
              <a:rPr lang="en-US" sz="1500">
                <a:solidFill>
                  <a:schemeClr val="dk1"/>
                </a:solidFill>
              </a:rPr>
              <a:t>: Investigate correlation between high-pressure conditions and downtime.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" name="Google Shape;184;g31b1722dfc0_0_134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1b1722dfc0_0_134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b1722dfc0_0_120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31b1722dfc0_0_120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31b1722dfc0_0_120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1b1722dfc0_0_120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31b1722dfc0_0_120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195" name="Google Shape;195;g31b1722dfc0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1b1722dfc0_0_120"/>
          <p:cNvSpPr txBox="1"/>
          <p:nvPr/>
        </p:nvSpPr>
        <p:spPr>
          <a:xfrm>
            <a:off x="2290725" y="8342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Coolant Pressure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97" name="Google Shape;197;g31b1722dfc0_0_120"/>
          <p:cNvSpPr txBox="1"/>
          <p:nvPr/>
        </p:nvSpPr>
        <p:spPr>
          <a:xfrm>
            <a:off x="534200" y="1947225"/>
            <a:ext cx="3586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Mean : 4.95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Median : 4.94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 : 8 modes : 4.566854, 4.842521, 5.567857, 5.918357, 6.560332, 6.839413, 6.863944, 6.893182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Variance : 0.9947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Standard Deviation : 0.997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Range :  11.025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Skewness : 0.147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Kurtosis  :  1.169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98" name="Google Shape;198;g31b1722dfc0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875" y="1812000"/>
            <a:ext cx="8144701" cy="418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b1722dfc0_0_106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g31b1722dfc0_0_106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31b1722dfc0_0_106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1b1722dfc0_0_106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1b1722dfc0_0_106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1b1722dfc0_0_106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209" name="Google Shape;209;g31b1722dfc0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1b1722dfc0_0_106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Symmetry &amp; Consistency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Mean (4.95) ≈ Median (4.94): Symmetric distribution with consistent coolant pressure during operations.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Narrow Spread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Variance (0.995) and standard deviation (0.997) show stable operating conditions.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Operational Clusters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Eight modes suggest distinct tasks or operational phases.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High Range (11.025)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Indicates occasional extreme conditions; investigate causes and impacts on efficiency.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Leptokurtic Distribution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Frequent values around the mean with fewer extremes; stable operation overall.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1" name="Google Shape;211;g31b1722dfc0_0_106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Extreme Operations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Investigate high-pressure conditions (Range = 11.025).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Address if impact is significant to minimize maintenance costs and maximize equipment efficiency.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Stable Environment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Low spread indicates stable operations, making performance monitoring easier.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Analyze Extremes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Check if extremes are errors in machinery function; correct to improve efficiency.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Correlations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Investigate if high-pressure operations are linked to downtime.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g31b1722dfc0_0_106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1b1722dfc0_0_106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b1722dfc0_0_270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g31b1722dfc0_0_270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g31b1722dfc0_0_270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31b1722dfc0_0_270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1b1722dfc0_0_270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223" name="Google Shape;223;g31b1722dfc0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b1722dfc0_0_270"/>
          <p:cNvSpPr txBox="1"/>
          <p:nvPr/>
        </p:nvSpPr>
        <p:spPr>
          <a:xfrm>
            <a:off x="2290725" y="8342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Air System</a:t>
            </a: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Pressure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25" name="Google Shape;225;g31b1722dfc0_0_270"/>
          <p:cNvSpPr txBox="1"/>
          <p:nvPr/>
        </p:nvSpPr>
        <p:spPr>
          <a:xfrm>
            <a:off x="534200" y="1947225"/>
            <a:ext cx="3586500" cy="3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3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3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6.499</a:t>
            </a:r>
            <a:endParaRPr b="1" sz="13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6.505</a:t>
            </a:r>
            <a:endParaRPr b="1" sz="13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11 modes : 5.628717, 5.928643, 5.955235, 6.011483, 6.167549, 6.430073, 6.668245, 6.753560, 6.836188, 6.875058, 6.940606</a:t>
            </a:r>
            <a:endParaRPr b="1" sz="13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0.166</a:t>
            </a:r>
            <a:endParaRPr b="1" sz="13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0.4073</a:t>
            </a:r>
            <a:endParaRPr b="1" sz="13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 2.911</a:t>
            </a:r>
            <a:endParaRPr b="1" sz="13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-0.0529</a:t>
            </a:r>
            <a:endParaRPr b="1" sz="13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Kurtosis  :  -0.001578</a:t>
            </a:r>
            <a:endParaRPr b="1" sz="13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g31b1722dfc0_0_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825" y="1900254"/>
            <a:ext cx="7696778" cy="39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b1722dfc0_0_159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31b1722dfc0_0_159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g31b1722dfc0_0_159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1b1722dfc0_0_159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1b1722dfc0_0_159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1b1722dfc0_0_159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237" name="Google Shape;237;g31b1722dfc0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1b1722dfc0_0_159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Symmetric Distribution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Mean (6.499) and Median (6.505) are nearly equal, indicating a symmetric distribution.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Outliers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Outliers are present, but the small range suggests stable pressure.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Operating Conditions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11 modes indicate the machine operates under multiple conditions.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Low Variability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Low variance (0.166) and standard deviation (0.4073) show values cluster around the mean.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Minimal Skewness &amp; Kurtosis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Skewness (-0.0529) and kurtosis (-0.001578) are close to 0, indicating a nearly normal distribution.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39" name="Google Shape;239;g31b1722dfc0_0_159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Stable Operations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Low standard deviation &amp; small range indicate consistent air system pressure, ensuring stable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Multiple Modes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11 modes suggest different operational phases. Further analysis can optimize equipment efficiency.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Narrow Curve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System operates under strict conditions, ensuring precision and safety with minimal extreme conditions.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Outlier Investigation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Regularly check outliers to prevent anomalies and mitigate risks.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Regular Monitoring &amp; Maintenance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Monitor for consistent operations and address any fluctuations to reduce wear and tear, minimizing maintenance costs.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g31b1722dfc0_0_159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1b1722dfc0_0_159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b1722dfc0_0_287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g31b1722dfc0_0_287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g31b1722dfc0_0_287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1b1722dfc0_0_287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1b1722dfc0_0_287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251" name="Google Shape;251;g31b1722dfc0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1b1722dfc0_0_287"/>
          <p:cNvSpPr txBox="1"/>
          <p:nvPr/>
        </p:nvSpPr>
        <p:spPr>
          <a:xfrm>
            <a:off x="2290725" y="8342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Coolant Temperature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53" name="Google Shape;253;g31b1722dfc0_0_287"/>
          <p:cNvSpPr txBox="1"/>
          <p:nvPr/>
        </p:nvSpPr>
        <p:spPr>
          <a:xfrm>
            <a:off x="534200" y="1947225"/>
            <a:ext cx="35865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5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5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18.559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21.2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1 mode : 26.4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0.732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8.554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 94.1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0.108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Kurtosis  : 1.565</a:t>
            </a:r>
            <a:endParaRPr b="1" sz="150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g31b1722dfc0_0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75" y="1729763"/>
            <a:ext cx="8101375" cy="416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b1722dfc0_0_243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g31b1722dfc0_0_243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31b1722dfc0_0_243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31b1722dfc0_0_243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1b1722dfc0_0_243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1b1722dfc0_0_243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265" name="Google Shape;265;g31b1722dfc0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1b1722dfc0_0_243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Skewed Distribution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Mean (18.559) &lt; Median (21.2), slight positive skew (0.108).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Mode at 26.4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Represents </a:t>
            </a:r>
            <a:r>
              <a:rPr b="1" lang="en-US" sz="1500">
                <a:solidFill>
                  <a:schemeClr val="dk1"/>
                </a:solidFill>
              </a:rPr>
              <a:t>normal operational temperature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Large Range (94.1)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Indicates </a:t>
            </a:r>
            <a:r>
              <a:rPr b="1" lang="en-US" sz="1500">
                <a:solidFill>
                  <a:schemeClr val="dk1"/>
                </a:solidFill>
              </a:rPr>
              <a:t>possible outliers</a:t>
            </a:r>
            <a:r>
              <a:rPr lang="en-US" sz="1500">
                <a:solidFill>
                  <a:schemeClr val="dk1"/>
                </a:solidFill>
              </a:rPr>
              <a:t> and </a:t>
            </a:r>
            <a:r>
              <a:rPr b="1" lang="en-US" sz="1500">
                <a:solidFill>
                  <a:schemeClr val="dk1"/>
                </a:solidFill>
              </a:rPr>
              <a:t>high workload</a:t>
            </a:r>
            <a:r>
              <a:rPr lang="en-US" sz="1500">
                <a:solidFill>
                  <a:schemeClr val="dk1"/>
                </a:solidFill>
              </a:rPr>
              <a:t> causing elevated temperatures.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Leptokurtic Distribution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Kurtosis (1.565) suggests </a:t>
            </a:r>
            <a:r>
              <a:rPr b="1" lang="en-US" sz="1500">
                <a:solidFill>
                  <a:schemeClr val="dk1"/>
                </a:solidFill>
              </a:rPr>
              <a:t>more extreme values</a:t>
            </a:r>
            <a:r>
              <a:rPr lang="en-US" sz="1500">
                <a:solidFill>
                  <a:schemeClr val="dk1"/>
                </a:solidFill>
              </a:rPr>
              <a:t> than normal distribution.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g31b1722dfc0_0_243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Optimal Temperature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Mode at </a:t>
            </a:r>
            <a:r>
              <a:rPr b="1" lang="en-US">
                <a:solidFill>
                  <a:schemeClr val="dk1"/>
                </a:solidFill>
              </a:rPr>
              <a:t>26.4°C</a:t>
            </a:r>
            <a:r>
              <a:rPr lang="en-US">
                <a:solidFill>
                  <a:schemeClr val="dk1"/>
                </a:solidFill>
              </a:rPr>
              <a:t> suggests most operations occur here. Optimize factors to enhance efficiency at this temperature.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Ensure this temperature is ideal for system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Fluctuations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Large range (</a:t>
            </a:r>
            <a:r>
              <a:rPr b="1" lang="en-US">
                <a:solidFill>
                  <a:schemeClr val="dk1"/>
                </a:solidFill>
              </a:rPr>
              <a:t>94.1°C</a:t>
            </a:r>
            <a:r>
              <a:rPr lang="en-US">
                <a:solidFill>
                  <a:schemeClr val="dk1"/>
                </a:solidFill>
              </a:rPr>
              <a:t>) and 75% of values under </a:t>
            </a:r>
            <a:r>
              <a:rPr b="1" lang="en-US">
                <a:solidFill>
                  <a:schemeClr val="dk1"/>
                </a:solidFill>
              </a:rPr>
              <a:t>25.2°C</a:t>
            </a:r>
            <a:r>
              <a:rPr lang="en-US">
                <a:solidFill>
                  <a:schemeClr val="dk1"/>
                </a:solidFill>
              </a:rPr>
              <a:t> suggest temperature variability.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Monitor fluctuations to prevent negative impact on lifespan and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High Temperatures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Investigate occasional high temperatures (max </a:t>
            </a:r>
            <a:r>
              <a:rPr b="1" lang="en-US">
                <a:solidFill>
                  <a:schemeClr val="dk1"/>
                </a:solidFill>
              </a:rPr>
              <a:t>98.2°C</a:t>
            </a:r>
            <a:r>
              <a:rPr lang="en-US">
                <a:solidFill>
                  <a:schemeClr val="dk1"/>
                </a:solidFill>
              </a:rPr>
              <a:t>) for potential overheating issues.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Review operations to ensure they don’t compromise equipment longevity.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Regular Monitoring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Regularly track coolant temperature to maintain stability, reduce maintenance costs, and optimize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g31b1722dfc0_0_243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1b1722dfc0_0_243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b1722dfc0_0_303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31b1722dfc0_0_303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g31b1722dfc0_0_303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1b1722dfc0_0_303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278" name="Google Shape;278;g31b1722dfc0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1b1722dfc0_0_303"/>
          <p:cNvSpPr txBox="1"/>
          <p:nvPr/>
        </p:nvSpPr>
        <p:spPr>
          <a:xfrm>
            <a:off x="1606850" y="8625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Hydraulic Oil </a:t>
            </a: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Temperature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80" name="Google Shape;280;g31b1722dfc0_0_303"/>
          <p:cNvSpPr txBox="1"/>
          <p:nvPr/>
        </p:nvSpPr>
        <p:spPr>
          <a:xfrm>
            <a:off x="534200" y="1947225"/>
            <a:ext cx="35865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47.618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47.7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3 modes : 47.5, 48.0, 50.0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14.203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3.769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 26.199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-0.0023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Kurtosis  : 0.038</a:t>
            </a:r>
            <a:endParaRPr b="1" sz="160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g31b1722dfc0_0_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100" y="1789305"/>
            <a:ext cx="8144701" cy="418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b1722dfc0_0_229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g31b1722dfc0_0_229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g31b1722dfc0_0_229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1b1722dfc0_0_229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1b1722dfc0_0_229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1b1722dfc0_0_229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292" name="Google Shape;292;g31b1722dfc0_0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1b1722dfc0_0_229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Symmetric Distribution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Mean (47.6) close to median (47.7), with skewness near zero (-0.0023).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Operational Phases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Three modes (47.5, 48.0, 50.0) likely represent different phases.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Stable Operations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Low standard deviation (3.77) and variance (14.20) indicate stable conditions.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No Anomalies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Small range (26.2) suggests no major issues.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Mesokurtic Distribution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Kurtosis near zero (0.038), indicating typical distribution without extreme values.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g31b1722dfc0_0_229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Stable Operations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US" sz="1500">
                <a:solidFill>
                  <a:schemeClr val="dk1"/>
                </a:solidFill>
              </a:rPr>
              <a:t>Skewness near zero</a:t>
            </a:r>
            <a:r>
              <a:rPr lang="en-US" sz="1500">
                <a:solidFill>
                  <a:schemeClr val="dk1"/>
                </a:solidFill>
              </a:rPr>
              <a:t> indicates stable temperature, supporting component lifespan.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Small range and low variability</a:t>
            </a:r>
            <a:r>
              <a:rPr lang="en-US" sz="1500">
                <a:solidFill>
                  <a:schemeClr val="dk1"/>
                </a:solidFill>
              </a:rPr>
              <a:t> rule out overheating issues, reducing maintenance costs.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Modes Indicate Phases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Three modes at 47.5, 48.0, 50.0 reflect temperature during different operational phases.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Maintenance &amp; Monitoring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Ensure proper maintenance of heating/cooling systems to maintain efficiency.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Implement a </a:t>
            </a:r>
            <a:r>
              <a:rPr b="1" lang="en-US" sz="1500">
                <a:solidFill>
                  <a:schemeClr val="dk1"/>
                </a:solidFill>
              </a:rPr>
              <a:t>monitoring system</a:t>
            </a:r>
            <a:r>
              <a:rPr lang="en-US" sz="1500">
                <a:solidFill>
                  <a:schemeClr val="dk1"/>
                </a:solidFill>
              </a:rPr>
              <a:t> to avoid temperature fluctuations that can affect the entire unit.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95" name="Google Shape;295;g31b1722dfc0_0_229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1b1722dfc0_0_229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3a8d4be09_2_180"/>
          <p:cNvSpPr txBox="1"/>
          <p:nvPr>
            <p:ph type="title"/>
          </p:nvPr>
        </p:nvSpPr>
        <p:spPr>
          <a:xfrm>
            <a:off x="163275" y="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gf3a8d4be09_2_180"/>
          <p:cNvSpPr txBox="1"/>
          <p:nvPr>
            <p:ph idx="12" type="sldNum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gf3a8d4be09_2_180"/>
          <p:cNvSpPr txBox="1"/>
          <p:nvPr/>
        </p:nvSpPr>
        <p:spPr>
          <a:xfrm>
            <a:off x="383125" y="1149375"/>
            <a:ext cx="110340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Objective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Constraints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Architecture - Data Flow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360DigiTMG Reviews - 52 Reviews of 360digitmg.com | Sitejabber" id="84" name="Google Shape;84;gf3a8d4be09_2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110" y="5945834"/>
            <a:ext cx="2277039" cy="80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b1722dfc0_0_319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g31b1722dfc0_0_319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g31b1722dfc0_0_319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1b1722dfc0_0_319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305" name="Google Shape;305;g31b1722dfc0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1b1722dfc0_0_319"/>
          <p:cNvSpPr txBox="1"/>
          <p:nvPr/>
        </p:nvSpPr>
        <p:spPr>
          <a:xfrm>
            <a:off x="1606850" y="8625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Spindle Bearing </a:t>
            </a: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Temperature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07" name="Google Shape;307;g31b1722dfc0_0_319"/>
          <p:cNvSpPr txBox="1"/>
          <p:nvPr/>
        </p:nvSpPr>
        <p:spPr>
          <a:xfrm>
            <a:off x="534200" y="1947225"/>
            <a:ext cx="35865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5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5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35.064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35.1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1 mode : 34.6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14.174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3.765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 26.9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-0.0359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Kurtosis : -0.0439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g31b1722dfc0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225" y="1796704"/>
            <a:ext cx="7882650" cy="40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b1722dfc0_0_215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g31b1722dfc0_0_215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g31b1722dfc0_0_215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1b1722dfc0_0_215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31b1722dfc0_0_215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1b1722dfc0_0_215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319" name="Google Shape;319;g31b1722dfc0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1b1722dfc0_0_215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Symmetrical Distribution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Mean (35.064) and median (35.1) are close, indicating a balanced distribution.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Mode (34.6) is also near the mean.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Low Variability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Standard deviation (3.765) and variance (14.174) suggest consistent temperature.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Moderate Range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Range (26.9) indicates temperature variations are within permissible limits.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No Significant Skewness/Kurtosis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Skewness (-0.0359) and kurtosis (-0.0439) are close to zero, indicating no extreme temperature fluctuations or outliers.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21" name="Google Shape;321;g31b1722dfc0_0_215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Well-Regulated Temperature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Symmetrical distribution and narrow spread suggest </a:t>
            </a:r>
            <a:r>
              <a:rPr b="1" lang="en-US" sz="1300">
                <a:solidFill>
                  <a:schemeClr val="dk1"/>
                </a:solidFill>
              </a:rPr>
              <a:t>consistent operation</a:t>
            </a:r>
            <a:r>
              <a:rPr lang="en-US" sz="1300">
                <a:solidFill>
                  <a:schemeClr val="dk1"/>
                </a:solidFill>
              </a:rPr>
              <a:t>, minimizing overheating and </a:t>
            </a:r>
            <a:r>
              <a:rPr b="1" lang="en-US" sz="1300">
                <a:solidFill>
                  <a:schemeClr val="dk1"/>
                </a:solidFill>
              </a:rPr>
              <a:t>maintenance costs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Optimized Settings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Central tendency clustering around 35°C indicates </a:t>
            </a:r>
            <a:r>
              <a:rPr b="1" lang="en-US" sz="1300">
                <a:solidFill>
                  <a:schemeClr val="dk1"/>
                </a:solidFill>
              </a:rPr>
              <a:t>stable operation</a:t>
            </a:r>
            <a:r>
              <a:rPr lang="en-US" sz="1300">
                <a:solidFill>
                  <a:schemeClr val="dk1"/>
                </a:solidFill>
              </a:rPr>
              <a:t>, potentially extending spindle life and maximizing </a:t>
            </a:r>
            <a:r>
              <a:rPr b="1" lang="en-US" sz="1300">
                <a:solidFill>
                  <a:schemeClr val="dk1"/>
                </a:solidFill>
              </a:rPr>
              <a:t>equipment efficiency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Outliers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Investigate rare outliers for potential links to </a:t>
            </a:r>
            <a:r>
              <a:rPr b="1" lang="en-US" sz="1300">
                <a:solidFill>
                  <a:schemeClr val="dk1"/>
                </a:solidFill>
              </a:rPr>
              <a:t>spindle breakdowns</a:t>
            </a:r>
            <a:r>
              <a:rPr lang="en-US" sz="1300">
                <a:solidFill>
                  <a:schemeClr val="dk1"/>
                </a:solidFill>
              </a:rPr>
              <a:t> and </a:t>
            </a:r>
            <a:r>
              <a:rPr b="1" lang="en-US" sz="1300">
                <a:solidFill>
                  <a:schemeClr val="dk1"/>
                </a:solidFill>
              </a:rPr>
              <a:t>downtime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Monitoring System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Recommend continuous temperature monitoring to prevent unexpected fluctuations and optimize </a:t>
            </a:r>
            <a:r>
              <a:rPr b="1" lang="en-US" sz="1300">
                <a:solidFill>
                  <a:schemeClr val="dk1"/>
                </a:solidFill>
              </a:rPr>
              <a:t>spindle performance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Predictive Model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Build a model for proactive monitoring and optimization, reducing costs and enhancing efficiency.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g31b1722dfc0_0_215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31b1722dfc0_0_215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b1722dfc0_0_334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g31b1722dfc0_0_334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g31b1722dfc0_0_334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31b1722dfc0_0_334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332" name="Google Shape;332;g31b1722dfc0_0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1b1722dfc0_0_334"/>
          <p:cNvSpPr txBox="1"/>
          <p:nvPr/>
        </p:nvSpPr>
        <p:spPr>
          <a:xfrm>
            <a:off x="1606850" y="8625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Spindle Vibration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34" name="Google Shape;334;g31b1722dfc0_0_334"/>
          <p:cNvSpPr txBox="1"/>
          <p:nvPr/>
        </p:nvSpPr>
        <p:spPr>
          <a:xfrm>
            <a:off x="534200" y="1947225"/>
            <a:ext cx="35865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1.009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1.008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1 mode : 1.231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0.118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0.343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2.461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0.0015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Kurtosis : -0.0187</a:t>
            </a:r>
            <a:endParaRPr b="1" sz="160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g31b1722dfc0_0_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850" y="1629380"/>
            <a:ext cx="8404658" cy="43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b1722dfc0_0_201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g31b1722dfc0_0_201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g31b1722dfc0_0_201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31b1722dfc0_0_201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1b1722dfc0_0_201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31b1722dfc0_0_201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346" name="Google Shape;346;g31b1722dfc0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1b1722dfc0_0_201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Symmetrical Distribution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Mean (1.009) and median (1.008) are nearly identical, indicating symmetry.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Skewness (0.0015) is almost zero.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Clustered Values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Mode (1.231) is greater than the mean and median, indicating a cluster around this point.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Consistent Values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Low variance (0.118) and standard deviation (0.343) suggest stable spindle vibration.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Measurement Error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Minimum value (-0.46) appears to be an error, contributing to a large range (2.461).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48" name="Google Shape;348;g31b1722dfc0_0_201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Outlier Investigation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The outlier (-0.46) needs to be checked for measurement errors.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Evaluate system performance for this record.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Vibration Control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Low to moderate variance indicates controlled spindle vibration.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Further optimization can enhance efficiency and reduce downtime.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Monitoring &amp; Regulation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Implement a system to monitor and control spikes/dips in vibration.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This will extend spindle lifespan and improve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Stable Operations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Symmetric distribution suggests minimal anomalies.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Regular checks can reduce maintenance costs and improve efficiency.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" name="Google Shape;349;g31b1722dfc0_0_201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1b1722dfc0_0_201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b1722dfc0_0_349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g31b1722dfc0_0_349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g31b1722dfc0_0_349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1b1722dfc0_0_349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359" name="Google Shape;359;g31b1722dfc0_0_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1b1722dfc0_0_349"/>
          <p:cNvSpPr txBox="1"/>
          <p:nvPr/>
        </p:nvSpPr>
        <p:spPr>
          <a:xfrm>
            <a:off x="1606850" y="8625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Tool</a:t>
            </a: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Vibration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61" name="Google Shape;361;g31b1722dfc0_0_349"/>
          <p:cNvSpPr txBox="1"/>
          <p:nvPr/>
        </p:nvSpPr>
        <p:spPr>
          <a:xfrm>
            <a:off x="534200" y="1947225"/>
            <a:ext cx="3586500" cy="54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25.412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25.455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2 modes : 26.736, 30.585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41.437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6.437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 43.565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-0.061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Kurtosis : 0.0065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g31b1722dfc0_0_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800" y="1789304"/>
            <a:ext cx="7929049" cy="40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b1722dfc0_0_187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g31b1722dfc0_0_187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g31b1722dfc0_0_187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31b1722dfc0_0_187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31b1722dfc0_0_187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31b1722dfc0_0_187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373" name="Google Shape;373;g31b1722dfc0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1b1722dfc0_0_187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Symmetrical Distribution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Mean (25.412) and median (25.455) are nearly equal, indicating balanced vibration levels.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Frequent Vibrations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Modes (26.736, 30.585) show common vibration points.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Range &amp; Fluctuations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Minimum: 2.2, Maximum: 45.7, indicating significant fluctuations.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Moderate Variability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Standard deviation (6.437) and variance (41.437) suggest moderate spread in vibration values.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75" name="Google Shape;375;g31b1722dfc0_0_187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Wide Range &amp; Minimum Value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Investigate to reduce wear and tear, minimizing maintenance costs.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Outliers in Vibration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Evaluate records with high outliers for further assessment.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High Vibration Fluctuations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Address to prevent poor performance and reduce machine longevity.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Mode Values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Check frequent vibration points for validity.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Optimal Vibration Levels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Set optimal values to avoid fluctuations, improve tool life, and maximize efficiency.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g31b1722dfc0_0_187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31b1722dfc0_0_187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b1722dfc0_0_364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g31b1722dfc0_0_364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g31b1722dfc0_0_364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31b1722dfc0_0_364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386" name="Google Shape;386;g31b1722dfc0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31b1722dfc0_0_364"/>
          <p:cNvSpPr txBox="1"/>
          <p:nvPr/>
        </p:nvSpPr>
        <p:spPr>
          <a:xfrm>
            <a:off x="1606850" y="8625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Spindle Speed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88" name="Google Shape;388;g31b1722dfc0_0_364"/>
          <p:cNvSpPr txBox="1"/>
          <p:nvPr/>
        </p:nvSpPr>
        <p:spPr>
          <a:xfrm>
            <a:off x="534200" y="1947225"/>
            <a:ext cx="3586500" cy="54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20274.792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20137.5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1 mode : 17726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14842990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3852.66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 27957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-0.1725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Kurtosis : 1.3448</a:t>
            </a:r>
            <a:endParaRPr b="1" sz="20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g31b1722dfc0_0_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275" y="1688917"/>
            <a:ext cx="8048925" cy="41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b1722dfc0_0_173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g31b1722dfc0_0_173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g31b1722dfc0_0_173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31b1722dfc0_0_173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31b1722dfc0_0_173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31b1722dfc0_0_173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400" name="Google Shape;400;g31b1722dfc0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31b1722dfc0_0_173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Symmetrical Distribution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Mean (20,274.79) and median (20,137.5) are close, indicating near-symmetry.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Consistent Mode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Mode value (17,726) shows most operations occur at this spindle speed.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Fluctuations in Speed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Moderate standard deviation (3,852.66) and variance (14,842,990) indicate fluctuations.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Outlier Detection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Minimum value of '0' is an outlier, requires further investigation.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Wide Operational Range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Range (27,957) suggests varying phases of operation.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Slight Left Skew</a:t>
            </a:r>
            <a:r>
              <a:rPr lang="en-U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Skewness (-0.1725) indicates a slight leftward distribution.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g31b1722dfc0_0_173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Zero Speed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Investigate why spindle speed is zero during certain phases.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Could indicate specific operating conditions.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Wide Speed Range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Determine if it reflects different operating conditions or faulty machinery.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Most Operations Between 17,500 - 28,000 RPM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Standardize speed for each operation to optimize output and equipment efficiency.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High Variability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Implement strong monitoring to analyze optimal conditions.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Aim to </a:t>
            </a:r>
            <a:r>
              <a:rPr b="1" lang="en-US">
                <a:solidFill>
                  <a:schemeClr val="dk1"/>
                </a:solidFill>
              </a:rPr>
              <a:t>minimize maintenance cost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maximize equipment efficiency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g31b1722dfc0_0_173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1b1722dfc0_0_173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b1722dfc0_0_435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g31b1722dfc0_0_435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g31b1722dfc0_0_435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31b1722dfc0_0_435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413" name="Google Shape;413;g31b1722dfc0_0_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1b1722dfc0_0_435"/>
          <p:cNvSpPr txBox="1"/>
          <p:nvPr/>
        </p:nvSpPr>
        <p:spPr>
          <a:xfrm>
            <a:off x="1606850" y="8625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Voltage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15" name="Google Shape;415;g31b1722dfc0_0_435"/>
          <p:cNvSpPr txBox="1"/>
          <p:nvPr/>
        </p:nvSpPr>
        <p:spPr>
          <a:xfrm>
            <a:off x="534200" y="1947225"/>
            <a:ext cx="3586500" cy="6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7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348.997</a:t>
            </a:r>
            <a:endParaRPr b="1" sz="17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349</a:t>
            </a:r>
            <a:endParaRPr b="1" sz="17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1 mode : 337</a:t>
            </a:r>
            <a:endParaRPr b="1" sz="17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2058.984</a:t>
            </a:r>
            <a:endParaRPr b="1" sz="17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45.376</a:t>
            </a:r>
            <a:endParaRPr b="1" sz="17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 277</a:t>
            </a:r>
            <a:endParaRPr b="1" sz="17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-0.0287</a:t>
            </a:r>
            <a:endParaRPr b="1" sz="17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Kurtosis : -0.0903</a:t>
            </a:r>
            <a:endParaRPr b="1" sz="1700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g31b1722dfc0_0_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125" y="1877850"/>
            <a:ext cx="7921650" cy="40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b1722dfc0_0_389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g31b1722dfc0_0_389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g31b1722dfc0_0_389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31b1722dfc0_0_389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31b1722dfc0_0_389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31b1722dfc0_0_389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427" name="Google Shape;427;g31b1722dfc0_0_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1b1722dfc0_0_389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Symmetrical Distribution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Mean (348.997) and median (349) are nearly equal, indicating a symmetrical distribution.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Slight Left Skew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Small negative skewness (-0.0287) and mode (337) suggest a slight left skew.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Low Fluctuations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Standard deviation (45.376) and variance (2,058.984) are low, indicating stable voltage.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Wide Range (277)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The wide range may reflect different operational phases.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g31b1722dfc0_0_389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Wide Voltage Range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Fluctuations can be hazardous; monitoring is crucial to prevent machinery damage and downtime.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Outliers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Not extreme; frequent checks can minimize potential damage and reduce maintenance costs.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Voltage Distribution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75% of values are under 380V; precautions needed for the 25% (380-479V) to prevent burnouts.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Low Voltage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If caused by power supply issues, implement stabilizing techniques to ensure maximum efficiency and component lifespan.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g31b1722dfc0_0_389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31b1722dfc0_0_389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228600" y="177814"/>
            <a:ext cx="10515600" cy="53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Business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360DigiTMG Reviews - 52 Reviews of 360digitmg.com | Sitejabber"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110" y="5945834"/>
            <a:ext cx="2277039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/>
        </p:nvSpPr>
        <p:spPr>
          <a:xfrm>
            <a:off x="605200" y="1025250"/>
            <a:ext cx="10735200" cy="5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Business Problem :</a:t>
            </a:r>
            <a:endParaRPr b="1" sz="1900">
              <a:solidFill>
                <a:srgbClr val="3537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Unplanned machine downtime , leading to loss of productivity</a:t>
            </a:r>
            <a:endParaRPr sz="1700">
              <a:solidFill>
                <a:srgbClr val="3537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Business Objectives :</a:t>
            </a:r>
            <a:endParaRPr b="1" sz="1900">
              <a:solidFill>
                <a:srgbClr val="3537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Minimize unplanned machine downtime</a:t>
            </a:r>
            <a:endParaRPr sz="1700">
              <a:solidFill>
                <a:srgbClr val="3537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Business Constraints :</a:t>
            </a:r>
            <a:endParaRPr b="1" sz="1900">
              <a:solidFill>
                <a:srgbClr val="3537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744"/>
              </a:buClr>
              <a:buSzPts val="1700"/>
              <a:buFont typeface="Roboto"/>
              <a:buChar char="●"/>
            </a:pPr>
            <a:r>
              <a:rPr lang="en-US" sz="17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MInimize maintenance cost</a:t>
            </a:r>
            <a:endParaRPr sz="1700">
              <a:solidFill>
                <a:srgbClr val="3537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700"/>
              <a:buFont typeface="Roboto"/>
              <a:buChar char="●"/>
            </a:pPr>
            <a:r>
              <a:rPr lang="en-US" sz="17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Maximize equipment efficiency</a:t>
            </a:r>
            <a:endParaRPr sz="1700">
              <a:solidFill>
                <a:srgbClr val="3537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Success Criteria :</a:t>
            </a:r>
            <a:endParaRPr b="1" sz="1900">
              <a:solidFill>
                <a:srgbClr val="00AB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Business Success Criteria -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Reduce the unplanned downtime by at least 10%</a:t>
            </a:r>
            <a:endParaRPr sz="1700">
              <a:solidFill>
                <a:srgbClr val="3537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Economic Success Criteria -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53744"/>
                </a:solidFill>
                <a:latin typeface="Roboto"/>
                <a:ea typeface="Roboto"/>
                <a:cs typeface="Roboto"/>
                <a:sym typeface="Roboto"/>
              </a:rPr>
              <a:t>Achieve a cost saving of at least $1M</a:t>
            </a:r>
            <a:endParaRPr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b1722dfc0_0_450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g31b1722dfc0_0_450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g31b1722dfc0_0_450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31b1722dfc0_0_450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440" name="Google Shape;440;g31b1722dfc0_0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1b1722dfc0_0_450"/>
          <p:cNvSpPr txBox="1"/>
          <p:nvPr/>
        </p:nvSpPr>
        <p:spPr>
          <a:xfrm>
            <a:off x="2837050" y="9637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Torque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42" name="Google Shape;442;g31b1722dfc0_0_450"/>
          <p:cNvSpPr txBox="1"/>
          <p:nvPr/>
        </p:nvSpPr>
        <p:spPr>
          <a:xfrm>
            <a:off x="534200" y="1947225"/>
            <a:ext cx="3586500" cy="5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5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5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25.235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24.648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1 mode : 35.580334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37.682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6.139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 55.5524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0.0306</a:t>
            </a:r>
            <a:endParaRPr b="1" sz="15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Kurtosis : -0.4656</a:t>
            </a:r>
            <a:endParaRPr b="1" sz="20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3" name="Google Shape;443;g31b1722dfc0_0_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800" y="1947225"/>
            <a:ext cx="7786781" cy="40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b1722dfc0_0_375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g31b1722dfc0_0_375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g31b1722dfc0_0_375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31b1722dfc0_0_375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31b1722dfc0_0_375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31b1722dfc0_0_375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454" name="Google Shape;454;g31b1722dfc0_0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31b1722dfc0_0_375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Right-Skewed Distribution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Mode (35.58) higher than mean (25.24) suggests torque is often higher for certain tasks.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Variability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Moderate standard deviation (6.14) and variance (37.68) indicate fluctuating twisting forces.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Minimum Value of 0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Indicates no torque needed for some operations.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Wide Range (55.55)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Significant variation in torque needed for different operations.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56" name="Google Shape;456;g31b1722dfc0_0_375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Outliers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Minimum and maximum values may indicate errors or special operational phases.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Wide Range &amp; High Standard Deviation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Torque varies significantly (0 to 55.55 N) based on operational needs.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High Torque Operations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Most operations require high tool rotation, indicating frequent high-torque conditions.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Torque Clusters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Common torque levels may reflect different operational phases.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Maintenance Recommendations</a:t>
            </a:r>
            <a:r>
              <a:rPr lang="en-US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Regular wear and tear checks to </a:t>
            </a:r>
            <a:r>
              <a:rPr b="1" lang="en-US" sz="1300">
                <a:solidFill>
                  <a:schemeClr val="dk1"/>
                </a:solidFill>
              </a:rPr>
              <a:t>minimize maintenance costs</a:t>
            </a:r>
            <a:r>
              <a:rPr lang="en-US" sz="1300">
                <a:solidFill>
                  <a:schemeClr val="dk1"/>
                </a:solidFill>
              </a:rPr>
              <a:t> and </a:t>
            </a:r>
            <a:r>
              <a:rPr b="1" lang="en-US" sz="1300">
                <a:solidFill>
                  <a:schemeClr val="dk1"/>
                </a:solidFill>
              </a:rPr>
              <a:t>maximize equipment efficiency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g31b1722dfc0_0_375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31b1722dfc0_0_375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b1722dfc0_0_465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g31b1722dfc0_0_465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g31b1722dfc0_0_465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31b1722dfc0_0_465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467" name="Google Shape;467;g31b1722dfc0_0_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1b1722dfc0_0_465"/>
          <p:cNvSpPr txBox="1"/>
          <p:nvPr/>
        </p:nvSpPr>
        <p:spPr>
          <a:xfrm>
            <a:off x="2837050" y="963750"/>
            <a:ext cx="81447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Cutting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69" name="Google Shape;469;g31b1722dfc0_0_465"/>
          <p:cNvSpPr txBox="1"/>
          <p:nvPr/>
        </p:nvSpPr>
        <p:spPr>
          <a:xfrm>
            <a:off x="534200" y="1947225"/>
            <a:ext cx="3586500" cy="60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 u="sng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MOMENTS OF BUSINESS</a:t>
            </a:r>
            <a:r>
              <a:rPr b="1"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: 2.783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 : 2.78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 : 2 modes : 3.55, 3.67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: 0.3803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 : 0.617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 :  2.13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Skewness : 0.1139</a:t>
            </a:r>
            <a:endParaRPr b="1" sz="1600">
              <a:solidFill>
                <a:srgbClr val="18181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818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Kurtosis : -1.0872</a:t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u="sng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g31b1722dfc0_0_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925" y="1796705"/>
            <a:ext cx="8246899" cy="4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b1722dfc0_0_403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g31b1722dfc0_0_403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g31b1722dfc0_0_403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31b1722dfc0_0_403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31b1722dfc0_0_403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31b1722dfc0_0_403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481" name="Google Shape;481;g31b1722dfc0_0_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1b1722dfc0_0_403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Consistent Cutting Forces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Mean (2.783) and median (2.78) are nearly the same, indicating consistency.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Small standard deviation (0.617) and variance (0.3803).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Frequent Cutting Forces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Modes (3.55, 3.67) represent the most common cutting forces.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Wide Range (2.13)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Indicates varying cutting forces for different operations.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Slight Positive Skew (0.1139)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Distribution is slightly skewed towards higher values.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g31b1722dfc0_0_403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Two Modes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Likely due to different materials used in operations.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No Outliers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Indicates proper machine calibration for operational forces.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Regular Monitoring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Ensures low variance, minimizing maintenance costs, and improving efficiency.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Optimal Functioning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Smaller skewness and moderate standard deviation point to efficient tool performance, reducing downtime.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g31b1722dfc0_0_403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31b1722dfc0_0_403"/>
          <p:cNvSpPr txBox="1"/>
          <p:nvPr/>
        </p:nvSpPr>
        <p:spPr>
          <a:xfrm>
            <a:off x="6187475" y="854358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0"/>
          <p:cNvSpPr txBox="1"/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/>
          </a:p>
        </p:txBody>
      </p:sp>
      <p:sp>
        <p:nvSpPr>
          <p:cNvPr id="492" name="Google Shape;492;p30"/>
          <p:cNvSpPr txBox="1"/>
          <p:nvPr/>
        </p:nvSpPr>
        <p:spPr>
          <a:xfrm>
            <a:off x="876300" y="1428750"/>
            <a:ext cx="109728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143 Null Values were there.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Since all the columns are close to symmetry, mean imputation is done.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duplicated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values are present in the dataset.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493" name="Google Shape;4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/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Visualization </a:t>
            </a:r>
            <a:endParaRPr/>
          </a:p>
        </p:txBody>
      </p:sp>
      <p:sp>
        <p:nvSpPr>
          <p:cNvPr id="500" name="Google Shape;500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2"/>
          <p:cNvSpPr txBox="1"/>
          <p:nvPr/>
        </p:nvSpPr>
        <p:spPr>
          <a:xfrm>
            <a:off x="228600" y="832813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Roboto"/>
              <a:buAutoNum type="arabicPeriod"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Cutting Forces, Torque and Spindle speed  Vs  Downtime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502" name="Google Shape;5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955" y="1233025"/>
            <a:ext cx="7925121" cy="51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b1722dfc0_0_482"/>
          <p:cNvSpPr txBox="1"/>
          <p:nvPr>
            <p:ph type="title"/>
          </p:nvPr>
        </p:nvSpPr>
        <p:spPr>
          <a:xfrm>
            <a:off x="228600" y="17779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Visualization </a:t>
            </a:r>
            <a:endParaRPr/>
          </a:p>
        </p:txBody>
      </p:sp>
      <p:sp>
        <p:nvSpPr>
          <p:cNvPr id="510" name="Google Shape;510;g31b1722dfc0_0_48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31b1722dfc0_0_482"/>
          <p:cNvSpPr txBox="1"/>
          <p:nvPr/>
        </p:nvSpPr>
        <p:spPr>
          <a:xfrm>
            <a:off x="228600" y="832813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Roboto"/>
              <a:buAutoNum type="arabicPeriod"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Voltage and </a:t>
            </a: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Forces Vs  Downtime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512" name="Google Shape;512;g31b1722dfc0_0_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31b1722dfc0_0_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201" y="832825"/>
            <a:ext cx="7568349" cy="60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b1722dfc0_0_493"/>
          <p:cNvSpPr txBox="1"/>
          <p:nvPr>
            <p:ph type="title"/>
          </p:nvPr>
        </p:nvSpPr>
        <p:spPr>
          <a:xfrm>
            <a:off x="228600" y="17779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Visualization </a:t>
            </a:r>
            <a:endParaRPr/>
          </a:p>
        </p:txBody>
      </p:sp>
      <p:sp>
        <p:nvSpPr>
          <p:cNvPr id="520" name="Google Shape;520;g31b1722dfc0_0_493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31b1722dfc0_0_493"/>
          <p:cNvSpPr txBox="1"/>
          <p:nvPr/>
        </p:nvSpPr>
        <p:spPr>
          <a:xfrm>
            <a:off x="228600" y="832813"/>
            <a:ext cx="110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Vibrations and Speed Vs Downtime :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522" name="Google Shape;522;g31b1722dfc0_0_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31b1722dfc0_0_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750" y="832825"/>
            <a:ext cx="7219450" cy="575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1b1722dfc0_0_502"/>
          <p:cNvSpPr txBox="1"/>
          <p:nvPr>
            <p:ph type="title"/>
          </p:nvPr>
        </p:nvSpPr>
        <p:spPr>
          <a:xfrm>
            <a:off x="228600" y="17779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Visualization </a:t>
            </a:r>
            <a:endParaRPr/>
          </a:p>
        </p:txBody>
      </p:sp>
      <p:sp>
        <p:nvSpPr>
          <p:cNvPr id="530" name="Google Shape;530;g31b1722dfc0_0_50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31b1722dfc0_0_502"/>
          <p:cNvSpPr txBox="1"/>
          <p:nvPr/>
        </p:nvSpPr>
        <p:spPr>
          <a:xfrm>
            <a:off x="228600" y="832813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Roboto"/>
              <a:buAutoNum type="arabicPeriod"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Temperature</a:t>
            </a: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 Vs  Downtime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532" name="Google Shape;532;g31b1722dfc0_0_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31b1722dfc0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205" y="832825"/>
            <a:ext cx="7436396" cy="59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b1722dfc0_0_511"/>
          <p:cNvSpPr txBox="1"/>
          <p:nvPr>
            <p:ph type="title"/>
          </p:nvPr>
        </p:nvSpPr>
        <p:spPr>
          <a:xfrm>
            <a:off x="228600" y="17779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Visualization </a:t>
            </a:r>
            <a:endParaRPr/>
          </a:p>
        </p:txBody>
      </p:sp>
      <p:sp>
        <p:nvSpPr>
          <p:cNvPr id="540" name="Google Shape;540;g31b1722dfc0_0_511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31b1722dfc0_0_511"/>
          <p:cNvSpPr txBox="1"/>
          <p:nvPr/>
        </p:nvSpPr>
        <p:spPr>
          <a:xfrm>
            <a:off x="228600" y="832813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Roboto"/>
              <a:buAutoNum type="arabicPeriod"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Pressure </a:t>
            </a: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Vs  Downtime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542" name="Google Shape;542;g31b1722dfc0_0_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31b1722dfc0_0_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809" y="709625"/>
            <a:ext cx="7720491" cy="6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3a8d4be09_2_92"/>
          <p:cNvSpPr txBox="1"/>
          <p:nvPr>
            <p:ph type="title"/>
          </p:nvPr>
        </p:nvSpPr>
        <p:spPr>
          <a:xfrm>
            <a:off x="228600" y="191607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Overview and Scope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gf3a8d4be09_2_92"/>
          <p:cNvSpPr txBox="1"/>
          <p:nvPr>
            <p:ph idx="12" type="sldNum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gf3a8d4be09_2_92"/>
          <p:cNvSpPr txBox="1"/>
          <p:nvPr/>
        </p:nvSpPr>
        <p:spPr>
          <a:xfrm>
            <a:off x="4099475" y="1187700"/>
            <a:ext cx="21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f3a8d4be09_2_92"/>
          <p:cNvSpPr txBox="1"/>
          <p:nvPr/>
        </p:nvSpPr>
        <p:spPr>
          <a:xfrm>
            <a:off x="5938500" y="3792975"/>
            <a:ext cx="32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100" name="Google Shape;100;gf3a8d4be09_2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f3a8d4be09_2_92"/>
          <p:cNvSpPr txBox="1"/>
          <p:nvPr/>
        </p:nvSpPr>
        <p:spPr>
          <a:xfrm>
            <a:off x="452500" y="1187700"/>
            <a:ext cx="1107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</a:t>
            </a:r>
            <a:r>
              <a:rPr lang="en-US" sz="2400"/>
              <a:t>ptimizing machine operations to minimize unplanned downtime by analyzing operational data and implementing predictive maintenance solutions .</a:t>
            </a:r>
            <a:endParaRPr sz="2400"/>
          </a:p>
        </p:txBody>
      </p:sp>
      <p:sp>
        <p:nvSpPr>
          <p:cNvPr id="102" name="Google Shape;102;gf3a8d4be09_2_92"/>
          <p:cNvSpPr txBox="1"/>
          <p:nvPr/>
        </p:nvSpPr>
        <p:spPr>
          <a:xfrm>
            <a:off x="452500" y="2202400"/>
            <a:ext cx="1107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goal is to analyze the trends and patterns of all the factors, and develop insights to prevent the unexpected downtime, especially due to machine failures.</a:t>
            </a:r>
            <a:endParaRPr sz="2400"/>
          </a:p>
        </p:txBody>
      </p:sp>
      <p:sp>
        <p:nvSpPr>
          <p:cNvPr id="103" name="Google Shape;103;gf3a8d4be09_2_92"/>
          <p:cNvSpPr txBox="1"/>
          <p:nvPr/>
        </p:nvSpPr>
        <p:spPr>
          <a:xfrm>
            <a:off x="452500" y="3385650"/>
            <a:ext cx="1107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data is collected and cleaned, statistical analysis is done using SQL and  performed EDA using Python.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b1722dfc0_0_520"/>
          <p:cNvSpPr txBox="1"/>
          <p:nvPr>
            <p:ph type="title"/>
          </p:nvPr>
        </p:nvSpPr>
        <p:spPr>
          <a:xfrm>
            <a:off x="228600" y="17779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Visualization </a:t>
            </a:r>
            <a:endParaRPr/>
          </a:p>
        </p:txBody>
      </p:sp>
      <p:sp>
        <p:nvSpPr>
          <p:cNvPr id="550" name="Google Shape;550;g31b1722dfc0_0_520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31b1722dfc0_0_520"/>
          <p:cNvSpPr txBox="1"/>
          <p:nvPr/>
        </p:nvSpPr>
        <p:spPr>
          <a:xfrm>
            <a:off x="228600" y="832813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MATRIX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552" name="Google Shape;552;g31b1722dfc0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31b1722dfc0_0_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250" y="832825"/>
            <a:ext cx="7204350" cy="565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p60"/>
          <p:cNvCxnSpPr/>
          <p:nvPr/>
        </p:nvCxnSpPr>
        <p:spPr>
          <a:xfrm>
            <a:off x="0" y="6464596"/>
            <a:ext cx="9597656" cy="0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ttitudes 2 Animal Cognition Survey – The Anthrozoologist" id="559" name="Google Shape;55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415" y="272435"/>
            <a:ext cx="5971172" cy="5971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60DigiTMG Reviews - 52 Reviews of 360digitmg.com | Sitejabber" id="560" name="Google Shape;56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3552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b1722dfc0_0_257"/>
          <p:cNvSpPr txBox="1"/>
          <p:nvPr>
            <p:ph type="title"/>
          </p:nvPr>
        </p:nvSpPr>
        <p:spPr>
          <a:xfrm>
            <a:off x="228600" y="191607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g31b1722dfc0_0_257"/>
          <p:cNvSpPr txBox="1"/>
          <p:nvPr>
            <p:ph idx="12" type="sldNum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g31b1722dfc0_0_257"/>
          <p:cNvSpPr txBox="1"/>
          <p:nvPr/>
        </p:nvSpPr>
        <p:spPr>
          <a:xfrm>
            <a:off x="4099475" y="1187700"/>
            <a:ext cx="21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31b1722dfc0_0_257"/>
          <p:cNvSpPr txBox="1"/>
          <p:nvPr/>
        </p:nvSpPr>
        <p:spPr>
          <a:xfrm>
            <a:off x="5938500" y="3792975"/>
            <a:ext cx="32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112" name="Google Shape;112;g31b1722dfc0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1b1722dfc0_0_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25" y="847825"/>
            <a:ext cx="9390423" cy="57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0" y="17779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Dictionary 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360DigiTMG Reviews - 52 Reviews of 360digitmg.com | Sitejabber"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2919" y="5896947"/>
            <a:ext cx="2277039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2262425" y="1664400"/>
            <a:ext cx="69570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2500 rows / records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16 columns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Categorical Columns : Date, Machine ID, Assembly Line Number, Downtime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Numerical Columns : Hydraulic Pressure, Coolant Pressure, Air System Pressure, Coolant Temperature, Hydraulic Oil Temperature, Spindle Bearing Temperature, Spindle Vibration, Tool Vibration, Spindle Speed, Voltage, Torque and Cutting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722dfc0_0_12"/>
          <p:cNvSpPr txBox="1"/>
          <p:nvPr>
            <p:ph type="title"/>
          </p:nvPr>
        </p:nvSpPr>
        <p:spPr>
          <a:xfrm>
            <a:off x="0" y="17779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Data Dictionary 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360DigiTMG Reviews - 52 Reviews of 360digitmg.com | Sitejabber" id="126" name="Google Shape;126;g31b1722dfc0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2919" y="5896947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1b1722dfc0_0_12"/>
          <p:cNvSpPr txBox="1"/>
          <p:nvPr/>
        </p:nvSpPr>
        <p:spPr>
          <a:xfrm>
            <a:off x="188550" y="805975"/>
            <a:ext cx="113640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Date - the date when the data was recorded.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Machine ID - Unique identifier for each machine.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Assembly Line Number - Identifier for the assembly line the machine belongs to.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Hydraulic Pressure - Represents the pressure in the hydraulic system, measured in bars.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Coolant Pressure - Coolant pressure reading in bars.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Air System Pressure - Air system pressure in bars.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Coolant Temperature - Temperature of the coolant.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Hydraulic Oil Temperature - Temperature of the hydraulic oil given in °C.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Spindle Bearing Temperature - Temperature of the spindle bearings in °C.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Spindle Vibration - Spindle vibration in micrometers.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Tool Vibration - Vibration of the tool in micrometers.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Spindle Speed - Spindle speed in revolutions per minute (RPM).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Voltage - Voltage reading in volts.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Torque - Torque applied in Newton-meters (Nm).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Cutting - Cutting force in kilonewtons (kN).</a:t>
            </a:r>
            <a:endParaRPr sz="1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-US" sz="1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Downtime - The target variable indicating the cause of machine downtime - whether machine failure or not.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5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138" name="Google Shape;1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9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1609950" y="921400"/>
            <a:ext cx="89721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Hydraulic Pressure</a:t>
            </a:r>
            <a:endParaRPr b="1" sz="3366">
              <a:solidFill>
                <a:schemeClr val="dk1"/>
              </a:solidFill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786700" y="2076450"/>
            <a:ext cx="32574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Mean : 101.41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Median : 96.76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 : 3 modes :   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88.279134,  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89.458747, 90.458747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Variance : 917.4417 bar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Standard Deviation : 30.29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Range : 205.327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Skewness : 0.197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Kurtosis  :  -0.920292</a:t>
            </a:r>
            <a:endParaRPr b="1" sz="17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300" y="2008800"/>
            <a:ext cx="6812049" cy="35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b1722dfc0_0_19"/>
          <p:cNvSpPr txBox="1"/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Exploratory Data Analysis [EDA]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31b1722dfc0_0_19"/>
          <p:cNvSpPr txBox="1"/>
          <p:nvPr>
            <p:ph idx="12" type="sldNum"/>
          </p:nvPr>
        </p:nvSpPr>
        <p:spPr>
          <a:xfrm>
            <a:off x="11639552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31b1722dfc0_0_19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1b1722dfc0_0_19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1b1722dfc0_0_19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1b1722dfc0_0_19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60DigiTMG Reviews - 52 Reviews of 360digitmg.com | Sitejabber" id="152" name="Google Shape;152;g31b1722dfc0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1545" y="5952931"/>
            <a:ext cx="2277038" cy="8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1b1722dfc0_0_19"/>
          <p:cNvSpPr/>
          <p:nvPr/>
        </p:nvSpPr>
        <p:spPr>
          <a:xfrm>
            <a:off x="559850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Outlier</a:t>
            </a:r>
            <a:r>
              <a:rPr lang="en-US" sz="1500">
                <a:solidFill>
                  <a:schemeClr val="dk1"/>
                </a:solidFill>
              </a:rPr>
              <a:t>: Minimum value is  --14.33 ; pressure is typically positive.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Distribution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Mean (101.41) &gt; Median (96.76): Slightly </a:t>
            </a:r>
            <a:r>
              <a:rPr b="1" lang="en-US" sz="1500">
                <a:solidFill>
                  <a:schemeClr val="dk1"/>
                </a:solidFill>
              </a:rPr>
              <a:t>right-skewed</a:t>
            </a:r>
            <a:r>
              <a:rPr lang="en-US" sz="1500">
                <a:solidFill>
                  <a:schemeClr val="dk1"/>
                </a:solidFill>
              </a:rPr>
              <a:t> (Skewness = 0.197), almost symmetrical.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No transformation required; mean imputation suitable for missing values.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Clusters</a:t>
            </a:r>
            <a:r>
              <a:rPr lang="en-US" sz="1500">
                <a:solidFill>
                  <a:schemeClr val="dk1"/>
                </a:solidFill>
              </a:rPr>
              <a:t>: Multiple modes (88.28, 89.46, 90.46) suggest small clusters.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Shape</a:t>
            </a:r>
            <a:r>
              <a:rPr lang="en-US" sz="1500">
                <a:solidFill>
                  <a:schemeClr val="dk1"/>
                </a:solidFill>
              </a:rPr>
              <a:t>: </a:t>
            </a:r>
            <a:r>
              <a:rPr b="1" lang="en-US" sz="1500">
                <a:solidFill>
                  <a:schemeClr val="dk1"/>
                </a:solidFill>
              </a:rPr>
              <a:t>Platykurtic distribution</a:t>
            </a:r>
            <a:r>
              <a:rPr lang="en-US" sz="1500">
                <a:solidFill>
                  <a:schemeClr val="dk1"/>
                </a:solidFill>
              </a:rPr>
              <a:t> (Kurtosis = -0.920292); thinner tails.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Spread</a:t>
            </a:r>
            <a:r>
              <a:rPr lang="en-US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Range</a:t>
            </a:r>
            <a:r>
              <a:rPr lang="en-US" sz="1500">
                <a:solidFill>
                  <a:schemeClr val="dk1"/>
                </a:solidFill>
              </a:rPr>
              <a:t>: Wide operational limits (205.327).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Variance (917.4417) and Standard Deviation (30.29) indicate some variability.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g31b1722dfc0_0_19"/>
          <p:cNvSpPr/>
          <p:nvPr/>
        </p:nvSpPr>
        <p:spPr>
          <a:xfrm>
            <a:off x="6187475" y="1333350"/>
            <a:ext cx="5374500" cy="492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High Pressure Operations </a:t>
            </a:r>
            <a:r>
              <a:rPr lang="en-US" sz="1500">
                <a:solidFill>
                  <a:schemeClr val="dk1"/>
                </a:solidFill>
              </a:rPr>
              <a:t>: Investigate reasons (e.g., specific products or larger quantities). If unavoidable, schedule frequent maintenance to minimize risks.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Wide Pressure Range </a:t>
            </a:r>
            <a:r>
              <a:rPr lang="en-US" sz="1500">
                <a:solidFill>
                  <a:schemeClr val="dk1"/>
                </a:solidFill>
              </a:rPr>
              <a:t>: High variability may reduce machine lifespan and increase downtime risks.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Modes vs. Mean </a:t>
            </a:r>
            <a:r>
              <a:rPr lang="en-US" sz="1500">
                <a:solidFill>
                  <a:schemeClr val="dk1"/>
                </a:solidFill>
              </a:rPr>
              <a:t>: Modes lower than the mean - </a:t>
            </a:r>
            <a:r>
              <a:rPr b="1" lang="en-US" sz="1500">
                <a:solidFill>
                  <a:schemeClr val="dk1"/>
                </a:solidFill>
              </a:rPr>
              <a:t>optimum pressure usage</a:t>
            </a:r>
            <a:r>
              <a:rPr lang="en-US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Safety Concerns </a:t>
            </a:r>
            <a:r>
              <a:rPr lang="en-US" sz="1500">
                <a:solidFill>
                  <a:schemeClr val="dk1"/>
                </a:solidFill>
              </a:rPr>
              <a:t>: High-pressure conditions.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Anomalies </a:t>
            </a:r>
            <a:r>
              <a:rPr lang="en-US" sz="1500">
                <a:solidFill>
                  <a:schemeClr val="dk1"/>
                </a:solidFill>
              </a:rPr>
              <a:t>: Negative pressure values and their causes.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Maintenance </a:t>
            </a:r>
            <a:r>
              <a:rPr lang="en-US" sz="1500">
                <a:solidFill>
                  <a:schemeClr val="dk1"/>
                </a:solidFill>
              </a:rPr>
              <a:t>: Regular checks to reduce wear and tear, optimize costs, and improve efficiency.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5" name="Google Shape;155;g31b1722dfc0_0_19"/>
          <p:cNvSpPr txBox="1"/>
          <p:nvPr/>
        </p:nvSpPr>
        <p:spPr>
          <a:xfrm>
            <a:off x="559838" y="854363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1b1722dfc0_0_19"/>
          <p:cNvSpPr txBox="1"/>
          <p:nvPr/>
        </p:nvSpPr>
        <p:spPr>
          <a:xfrm>
            <a:off x="6187475" y="873296"/>
            <a:ext cx="53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Insights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2022-02-16T01:47:29Z</dcterms:created>
  <dc:creator>VIKAS BARTHWAL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49deba9595b64033890e84905b5c3bc0</vt:lpwstr>
  </property>
</Properties>
</file>